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64" r:id="rId3"/>
    <p:sldId id="312" r:id="rId4"/>
    <p:sldId id="266" r:id="rId5"/>
    <p:sldId id="319" r:id="rId6"/>
    <p:sldId id="271" r:id="rId7"/>
    <p:sldId id="272" r:id="rId8"/>
    <p:sldId id="273" r:id="rId9"/>
    <p:sldId id="316" r:id="rId10"/>
    <p:sldId id="317" r:id="rId11"/>
    <p:sldId id="318" r:id="rId12"/>
    <p:sldId id="274" r:id="rId13"/>
    <p:sldId id="275" r:id="rId14"/>
    <p:sldId id="320" r:id="rId15"/>
    <p:sldId id="277" r:id="rId16"/>
    <p:sldId id="278" r:id="rId17"/>
    <p:sldId id="279" r:id="rId18"/>
    <p:sldId id="281" r:id="rId19"/>
    <p:sldId id="282" r:id="rId20"/>
    <p:sldId id="322" r:id="rId21"/>
    <p:sldId id="283" r:id="rId22"/>
    <p:sldId id="284" r:id="rId23"/>
    <p:sldId id="286" r:id="rId24"/>
    <p:sldId id="323" r:id="rId25"/>
  </p:sldIdLst>
  <p:sldSz cx="9144000" cy="5143500" type="screen16x9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DAA818-AAE9-094F-60FB-8AD112803534}" v="13" dt="2021-10-24T21:57:14.011"/>
    <p1510:client id="{65E978CC-F8AD-4B6F-B5ED-E795E9855CF8}" v="1" dt="2021-10-25T04:07:58.39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3" autoAdjust="0"/>
    <p:restoredTop sz="94660"/>
  </p:normalViewPr>
  <p:slideViewPr>
    <p:cSldViewPr>
      <p:cViewPr varScale="1">
        <p:scale>
          <a:sx n="99" d="100"/>
          <a:sy n="99" d="100"/>
        </p:scale>
        <p:origin x="89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8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gh, Harpreet" userId="S::hxs104000@utdallas.edu::4463fc08-afeb-4165-ad49-002ce928126d" providerId="AD" clId="Web-{14DAA818-AAE9-094F-60FB-8AD112803534}"/>
    <pc:docChg chg="delSld modSld">
      <pc:chgData name="Singh, Harpreet" userId="S::hxs104000@utdallas.edu::4463fc08-afeb-4165-ad49-002ce928126d" providerId="AD" clId="Web-{14DAA818-AAE9-094F-60FB-8AD112803534}" dt="2021-10-24T21:57:14.011" v="12"/>
      <pc:docMkLst>
        <pc:docMk/>
      </pc:docMkLst>
      <pc:sldChg chg="del">
        <pc:chgData name="Singh, Harpreet" userId="S::hxs104000@utdallas.edu::4463fc08-afeb-4165-ad49-002ce928126d" providerId="AD" clId="Web-{14DAA818-AAE9-094F-60FB-8AD112803534}" dt="2021-10-24T17:22:44.230" v="0"/>
        <pc:sldMkLst>
          <pc:docMk/>
          <pc:sldMk cId="0" sldId="270"/>
        </pc:sldMkLst>
      </pc:sldChg>
      <pc:sldChg chg="del">
        <pc:chgData name="Singh, Harpreet" userId="S::hxs104000@utdallas.edu::4463fc08-afeb-4165-ad49-002ce928126d" providerId="AD" clId="Web-{14DAA818-AAE9-094F-60FB-8AD112803534}" dt="2021-10-24T17:23:09.277" v="2"/>
        <pc:sldMkLst>
          <pc:docMk/>
          <pc:sldMk cId="1569792141" sldId="314"/>
        </pc:sldMkLst>
      </pc:sldChg>
      <pc:sldChg chg="del">
        <pc:chgData name="Singh, Harpreet" userId="S::hxs104000@utdallas.edu::4463fc08-afeb-4165-ad49-002ce928126d" providerId="AD" clId="Web-{14DAA818-AAE9-094F-60FB-8AD112803534}" dt="2021-10-24T17:23:03.840" v="1"/>
        <pc:sldMkLst>
          <pc:docMk/>
          <pc:sldMk cId="3200718075" sldId="315"/>
        </pc:sldMkLst>
      </pc:sldChg>
      <pc:sldChg chg="addSp delSp modSp">
        <pc:chgData name="Singh, Harpreet" userId="S::hxs104000@utdallas.edu::4463fc08-afeb-4165-ad49-002ce928126d" providerId="AD" clId="Web-{14DAA818-AAE9-094F-60FB-8AD112803534}" dt="2021-10-24T17:27:48.504" v="7" actId="1076"/>
        <pc:sldMkLst>
          <pc:docMk/>
          <pc:sldMk cId="3792242214" sldId="316"/>
        </pc:sldMkLst>
        <pc:picChg chg="add mod">
          <ac:chgData name="Singh, Harpreet" userId="S::hxs104000@utdallas.edu::4463fc08-afeb-4165-ad49-002ce928126d" providerId="AD" clId="Web-{14DAA818-AAE9-094F-60FB-8AD112803534}" dt="2021-10-24T17:27:48.504" v="7" actId="1076"/>
          <ac:picMkLst>
            <pc:docMk/>
            <pc:sldMk cId="3792242214" sldId="316"/>
            <ac:picMk id="2" creationId="{1C78CE90-401F-47BF-9023-8D1C48D6252D}"/>
          </ac:picMkLst>
        </pc:picChg>
        <pc:picChg chg="del">
          <ac:chgData name="Singh, Harpreet" userId="S::hxs104000@utdallas.edu::4463fc08-afeb-4165-ad49-002ce928126d" providerId="AD" clId="Web-{14DAA818-AAE9-094F-60FB-8AD112803534}" dt="2021-10-24T17:27:40.113" v="3"/>
          <ac:picMkLst>
            <pc:docMk/>
            <pc:sldMk cId="3792242214" sldId="316"/>
            <ac:picMk id="6" creationId="{00000000-0000-0000-0000-000000000000}"/>
          </ac:picMkLst>
        </pc:picChg>
      </pc:sldChg>
      <pc:sldChg chg="del">
        <pc:chgData name="Singh, Harpreet" userId="S::hxs104000@utdallas.edu::4463fc08-afeb-4165-ad49-002ce928126d" providerId="AD" clId="Web-{14DAA818-AAE9-094F-60FB-8AD112803534}" dt="2021-10-24T19:58:54.929" v="8"/>
        <pc:sldMkLst>
          <pc:docMk/>
          <pc:sldMk cId="1334940848" sldId="321"/>
        </pc:sldMkLst>
      </pc:sldChg>
      <pc:sldChg chg="del">
        <pc:chgData name="Singh, Harpreet" userId="S::hxs104000@utdallas.edu::4463fc08-afeb-4165-ad49-002ce928126d" providerId="AD" clId="Web-{14DAA818-AAE9-094F-60FB-8AD112803534}" dt="2021-10-24T20:04:04.597" v="9"/>
        <pc:sldMkLst>
          <pc:docMk/>
          <pc:sldMk cId="1980536056" sldId="324"/>
        </pc:sldMkLst>
      </pc:sldChg>
      <pc:sldChg chg="del">
        <pc:chgData name="Singh, Harpreet" userId="S::hxs104000@utdallas.edu::4463fc08-afeb-4165-ad49-002ce928126d" providerId="AD" clId="Web-{14DAA818-AAE9-094F-60FB-8AD112803534}" dt="2021-10-24T21:57:02.604" v="11"/>
        <pc:sldMkLst>
          <pc:docMk/>
          <pc:sldMk cId="4001464540" sldId="326"/>
        </pc:sldMkLst>
      </pc:sldChg>
      <pc:sldChg chg="del">
        <pc:chgData name="Singh, Harpreet" userId="S::hxs104000@utdallas.edu::4463fc08-afeb-4165-ad49-002ce928126d" providerId="AD" clId="Web-{14DAA818-AAE9-094F-60FB-8AD112803534}" dt="2021-10-24T21:04:19.205" v="10"/>
        <pc:sldMkLst>
          <pc:docMk/>
          <pc:sldMk cId="3480316289" sldId="327"/>
        </pc:sldMkLst>
      </pc:sldChg>
      <pc:sldChg chg="del">
        <pc:chgData name="Singh, Harpreet" userId="S::hxs104000@utdallas.edu::4463fc08-afeb-4165-ad49-002ce928126d" providerId="AD" clId="Web-{14DAA818-AAE9-094F-60FB-8AD112803534}" dt="2021-10-24T21:57:14.011" v="12"/>
        <pc:sldMkLst>
          <pc:docMk/>
          <pc:sldMk cId="4055318399" sldId="328"/>
        </pc:sldMkLst>
      </pc:sldChg>
    </pc:docChg>
  </pc:docChgLst>
  <pc:docChgLst>
    <pc:chgData name="Singh, Harpreet" userId="4463fc08-afeb-4165-ad49-002ce928126d" providerId="ADAL" clId="{65E978CC-F8AD-4B6F-B5ED-E795E9855CF8}"/>
    <pc:docChg chg="delSld">
      <pc:chgData name="Singh, Harpreet" userId="4463fc08-afeb-4165-ad49-002ce928126d" providerId="ADAL" clId="{65E978CC-F8AD-4B6F-B5ED-E795E9855CF8}" dt="2021-10-25T04:09:12.735" v="2" actId="2696"/>
      <pc:docMkLst>
        <pc:docMk/>
      </pc:docMkLst>
      <pc:sldChg chg="del">
        <pc:chgData name="Singh, Harpreet" userId="4463fc08-afeb-4165-ad49-002ce928126d" providerId="ADAL" clId="{65E978CC-F8AD-4B6F-B5ED-E795E9855CF8}" dt="2021-10-25T04:09:12.735" v="2" actId="2696"/>
        <pc:sldMkLst>
          <pc:docMk/>
          <pc:sldMk cId="0" sldId="285"/>
        </pc:sldMkLst>
      </pc:sldChg>
      <pc:sldChg chg="del">
        <pc:chgData name="Singh, Harpreet" userId="4463fc08-afeb-4165-ad49-002ce928126d" providerId="ADAL" clId="{65E978CC-F8AD-4B6F-B5ED-E795E9855CF8}" dt="2021-10-25T04:01:58.305" v="0" actId="47"/>
        <pc:sldMkLst>
          <pc:docMk/>
          <pc:sldMk cId="196651694" sldId="335"/>
        </pc:sldMkLst>
      </pc:sldChg>
      <pc:sldChg chg="del">
        <pc:chgData name="Singh, Harpreet" userId="4463fc08-afeb-4165-ad49-002ce928126d" providerId="ADAL" clId="{65E978CC-F8AD-4B6F-B5ED-E795E9855CF8}" dt="2021-10-25T04:02:01.243" v="1" actId="47"/>
        <pc:sldMkLst>
          <pc:docMk/>
          <pc:sldMk cId="1145499139" sldId="336"/>
        </pc:sldMkLst>
      </pc:sldChg>
      <pc:sldChg chg="del">
        <pc:chgData name="Singh, Harpreet" userId="4463fc08-afeb-4165-ad49-002ce928126d" providerId="ADAL" clId="{65E978CC-F8AD-4B6F-B5ED-E795E9855CF8}" dt="2021-10-25T04:09:12.735" v="2" actId="2696"/>
        <pc:sldMkLst>
          <pc:docMk/>
          <pc:sldMk cId="0" sldId="351"/>
        </pc:sldMkLst>
      </pc:sldChg>
      <pc:sldChg chg="del">
        <pc:chgData name="Singh, Harpreet" userId="4463fc08-afeb-4165-ad49-002ce928126d" providerId="ADAL" clId="{65E978CC-F8AD-4B6F-B5ED-E795E9855CF8}" dt="2021-10-25T04:09:12.735" v="2" actId="2696"/>
        <pc:sldMkLst>
          <pc:docMk/>
          <pc:sldMk cId="0" sldId="352"/>
        </pc:sldMkLst>
      </pc:sldChg>
      <pc:sldChg chg="del">
        <pc:chgData name="Singh, Harpreet" userId="4463fc08-afeb-4165-ad49-002ce928126d" providerId="ADAL" clId="{65E978CC-F8AD-4B6F-B5ED-E795E9855CF8}" dt="2021-10-25T04:09:12.735" v="2" actId="2696"/>
        <pc:sldMkLst>
          <pc:docMk/>
          <pc:sldMk cId="0" sldId="353"/>
        </pc:sldMkLst>
      </pc:sldChg>
      <pc:sldChg chg="del">
        <pc:chgData name="Singh, Harpreet" userId="4463fc08-afeb-4165-ad49-002ce928126d" providerId="ADAL" clId="{65E978CC-F8AD-4B6F-B5ED-E795E9855CF8}" dt="2021-10-25T04:09:12.735" v="2" actId="2696"/>
        <pc:sldMkLst>
          <pc:docMk/>
          <pc:sldMk cId="0" sldId="35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9014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r">
              <a:defRPr sz="1400"/>
            </a:lvl1pPr>
          </a:lstStyle>
          <a:p>
            <a:fld id="{74A9A237-CEFE-4362-AC60-9747D1D81504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9014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r">
              <a:defRPr sz="1400"/>
            </a:lvl1pPr>
          </a:lstStyle>
          <a:p>
            <a:fld id="{8FE83097-7EAC-42B8-B084-3240BAE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18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014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r">
              <a:defRPr sz="1400"/>
            </a:lvl1pPr>
          </a:lstStyle>
          <a:p>
            <a:fld id="{18F9EBF1-3812-4418-86B2-35BE9485950D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914400"/>
            <a:ext cx="4391025" cy="2470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8265" tIns="54132" rIns="108265" bIns="541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19876"/>
            <a:ext cx="7680960" cy="2880924"/>
          </a:xfrm>
          <a:prstGeom prst="rect">
            <a:avLst/>
          </a:prstGeom>
        </p:spPr>
        <p:txBody>
          <a:bodyPr vert="horz" lIns="108265" tIns="54132" rIns="108265" bIns="5413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014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r">
              <a:defRPr sz="1400"/>
            </a:lvl1pPr>
          </a:lstStyle>
          <a:p>
            <a:fld id="{1156D247-1D97-441E-B3E9-A351D61D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6D247-1D97-441E-B3E9-A351D61D41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64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6D247-1D97-441E-B3E9-A351D61D41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98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6D247-1D97-441E-B3E9-A351D61D41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2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5600" y="114300"/>
            <a:ext cx="843280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620" y="647700"/>
            <a:ext cx="455675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300" y="1016000"/>
            <a:ext cx="7936865" cy="1534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6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809750"/>
            <a:ext cx="7010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Convolution Neural Network </a:t>
            </a:r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478885" y="361950"/>
            <a:ext cx="8178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Learning a Kernel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0150"/>
            <a:ext cx="8001000" cy="44776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667000" y="1587845"/>
            <a:ext cx="228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81200" y="1689755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channels, output channels, kernel size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" y="2113479"/>
            <a:ext cx="3243470" cy="33229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3657600" y="2279625"/>
            <a:ext cx="495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52900" y="2094959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err="1">
                <a:solidFill>
                  <a:srgbClr val="C00000"/>
                </a:solidFill>
              </a:rPr>
              <a:t>Batch_size</a:t>
            </a:r>
            <a:r>
              <a:rPr lang="en-US" b="1" dirty="0">
                <a:solidFill>
                  <a:srgbClr val="C00000"/>
                </a:solidFill>
              </a:rPr>
              <a:t>, number of channels, height, width</a:t>
            </a:r>
            <a:r>
              <a:rPr lang="en-US" b="1" dirty="0"/>
              <a:t>)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80" y="2637795"/>
            <a:ext cx="2577699" cy="3229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01" y="3015277"/>
            <a:ext cx="3843337" cy="19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478885" y="361950"/>
            <a:ext cx="8178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More Edge Detection examples 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885950"/>
            <a:ext cx="3813811" cy="198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8601" y="4476750"/>
            <a:ext cx="3902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 Figures : http://datahacker.rs/edge-detection/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112395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Vertical edge detection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400348"/>
            <a:ext cx="4495800" cy="246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686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84130" y="1745768"/>
            <a:ext cx="1524000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6540" y="153062"/>
            <a:ext cx="1524000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96540" y="1807043"/>
            <a:ext cx="1524000" cy="1524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96540" y="3466437"/>
            <a:ext cx="1524000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48969" y="3681983"/>
            <a:ext cx="1691762" cy="10704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2585" y="2017758"/>
            <a:ext cx="1659498" cy="9342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4355" y="457766"/>
            <a:ext cx="1635959" cy="921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21500" y="749300"/>
            <a:ext cx="1588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Edge</a:t>
            </a:r>
            <a:r>
              <a:rPr sz="18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Detection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21500" y="2425700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Sharpen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21500" y="4064000"/>
            <a:ext cx="1461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Gaussian</a:t>
            </a:r>
            <a:r>
              <a:rPr sz="1800" spc="-5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Blur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3416300"/>
            <a:ext cx="754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(wikipedia)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103902" y="2699498"/>
            <a:ext cx="3024488" cy="2015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686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5110462" y="428066"/>
            <a:ext cx="3024485" cy="20416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-12700" y="965177"/>
            <a:ext cx="4781550" cy="3208655"/>
            <a:chOff x="-12700" y="965177"/>
            <a:chExt cx="4781550" cy="3208655"/>
          </a:xfrm>
        </p:grpSpPr>
        <p:sp>
          <p:nvSpPr>
            <p:cNvPr id="8" name="object 8"/>
            <p:cNvSpPr/>
            <p:nvPr/>
          </p:nvSpPr>
          <p:spPr>
            <a:xfrm>
              <a:off x="0" y="991631"/>
              <a:ext cx="4768571" cy="31819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977877"/>
              <a:ext cx="891459" cy="8967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-12700" y="965177"/>
              <a:ext cx="916673" cy="92233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977877"/>
              <a:ext cx="891540" cy="897255"/>
            </a:xfrm>
            <a:custGeom>
              <a:avLst/>
              <a:gdLst/>
              <a:ahLst/>
              <a:cxnLst/>
              <a:rect l="l" t="t" r="r" b="b"/>
              <a:pathLst>
                <a:path w="891540" h="897255">
                  <a:moveTo>
                    <a:pt x="0" y="896937"/>
                  </a:moveTo>
                  <a:lnTo>
                    <a:pt x="891272" y="896937"/>
                  </a:lnTo>
                  <a:lnTo>
                    <a:pt x="891272" y="0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12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28800" y="4394200"/>
            <a:ext cx="923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(Rob</a:t>
            </a:r>
            <a:r>
              <a:rPr sz="12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Fergus)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/>
          </p:cNvSpPr>
          <p:nvPr/>
        </p:nvSpPr>
        <p:spPr>
          <a:xfrm>
            <a:off x="74702" y="4936073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686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Examples</a:t>
            </a:r>
            <a:endParaRPr sz="28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54722"/>
            <a:ext cx="8386991" cy="1676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" y="4590980"/>
            <a:ext cx="39021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 Figures : http://datahacker.rs/edge-detection/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956191"/>
            <a:ext cx="7324725" cy="5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4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3016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1-D </a:t>
            </a:r>
            <a:r>
              <a:rPr sz="2800" spc="-5" dirty="0"/>
              <a:t>and </a:t>
            </a:r>
            <a:r>
              <a:rPr sz="2800" dirty="0"/>
              <a:t>3-D </a:t>
            </a:r>
            <a:r>
              <a:rPr sz="2800" spc="-5" dirty="0"/>
              <a:t>Cross</a:t>
            </a:r>
            <a:r>
              <a:rPr sz="2800" spc="-35" dirty="0"/>
              <a:t> </a:t>
            </a:r>
            <a:r>
              <a:rPr sz="2800" spc="-5" dirty="0"/>
              <a:t>Correlations</a:t>
            </a:r>
            <a:endParaRPr sz="28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71550"/>
            <a:ext cx="8083846" cy="31647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47900" y="2870200"/>
            <a:ext cx="4654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Padding and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Stride</a:t>
            </a:r>
          </a:p>
        </p:txBody>
      </p:sp>
      <p:sp>
        <p:nvSpPr>
          <p:cNvPr id="5" name="object 14"/>
          <p:cNvSpPr txBox="1">
            <a:spLocks/>
          </p:cNvSpPr>
          <p:nvPr/>
        </p:nvSpPr>
        <p:spPr>
          <a:xfrm>
            <a:off x="152400" y="4894257"/>
            <a:ext cx="50292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>
                <a:solidFill>
                  <a:schemeClr val="bg1"/>
                </a:solidFill>
              </a:rPr>
              <a:t>Slide credit: </a:t>
            </a:r>
            <a:r>
              <a:rPr lang="en-US" dirty="0">
                <a:solidFill>
                  <a:schemeClr val="bg1"/>
                </a:solidFill>
              </a:rPr>
              <a:t>Alex Smola and Mu Li (Berkley)</a:t>
            </a:r>
            <a:endParaRPr lang="en-US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428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Pa</a:t>
            </a:r>
            <a:r>
              <a:rPr sz="2800" spc="-5" dirty="0"/>
              <a:t>ddin</a:t>
            </a:r>
            <a:r>
              <a:rPr sz="2800" dirty="0"/>
              <a:t>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949960"/>
            <a:ext cx="6146165" cy="21717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Given </a:t>
            </a:r>
            <a:r>
              <a:rPr sz="2400" dirty="0">
                <a:latin typeface="Arial"/>
                <a:cs typeface="Arial"/>
              </a:rPr>
              <a:t>a 32 x 32 input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Apply </a:t>
            </a:r>
            <a:r>
              <a:rPr sz="2400" spc="-5" dirty="0">
                <a:latin typeface="Arial"/>
                <a:cs typeface="Arial"/>
              </a:rPr>
              <a:t>convolutional </a:t>
            </a:r>
            <a:r>
              <a:rPr sz="2400" dirty="0">
                <a:latin typeface="Arial"/>
                <a:cs typeface="Arial"/>
              </a:rPr>
              <a:t>layer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5 x 5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kernel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28 x 28 </a:t>
            </a:r>
            <a:r>
              <a:rPr sz="2400" spc="-5" dirty="0">
                <a:latin typeface="Arial"/>
                <a:cs typeface="Arial"/>
              </a:rPr>
              <a:t>output with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4 x 4 </a:t>
            </a:r>
            <a:r>
              <a:rPr sz="2400" spc="-5" dirty="0">
                <a:latin typeface="Arial"/>
                <a:cs typeface="Arial"/>
              </a:rPr>
              <a:t>output with </a:t>
            </a:r>
            <a:r>
              <a:rPr sz="2400" dirty="0">
                <a:latin typeface="Arial"/>
                <a:cs typeface="Arial"/>
              </a:rPr>
              <a:t>7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Shape decreases </a:t>
            </a:r>
            <a:r>
              <a:rPr sz="2400" spc="-5" dirty="0">
                <a:latin typeface="Arial"/>
                <a:cs typeface="Arial"/>
              </a:rPr>
              <a:t>faster with </a:t>
            </a:r>
            <a:r>
              <a:rPr sz="2400" dirty="0">
                <a:latin typeface="Arial"/>
                <a:cs typeface="Arial"/>
              </a:rPr>
              <a:t>larger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kernels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3162300"/>
            <a:ext cx="3113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Arial"/>
                <a:cs typeface="Arial"/>
              </a:rPr>
              <a:t>Shape reduces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from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5386" y="3149051"/>
            <a:ext cx="1308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i="1" spc="-110" dirty="0">
                <a:latin typeface="Palatino Linotype"/>
                <a:cs typeface="Palatino Linotype"/>
              </a:rPr>
              <a:t>n</a:t>
            </a:r>
            <a:r>
              <a:rPr sz="2550" i="1" spc="-165" baseline="-19607" dirty="0">
                <a:latin typeface="Palatino Linotype"/>
                <a:cs typeface="Palatino Linotype"/>
              </a:rPr>
              <a:t>h </a:t>
            </a:r>
            <a:r>
              <a:rPr sz="2400" spc="-375" dirty="0">
                <a:latin typeface="Lucida Sans Unicode"/>
                <a:cs typeface="Lucida Sans Unicode"/>
              </a:rPr>
              <a:t>× </a:t>
            </a:r>
            <a:r>
              <a:rPr sz="2400" i="1" spc="-120" dirty="0">
                <a:latin typeface="Palatino Linotype"/>
                <a:cs typeface="Palatino Linotype"/>
              </a:rPr>
              <a:t>n</a:t>
            </a:r>
            <a:r>
              <a:rPr sz="2550" i="1" spc="-179" baseline="-19607" dirty="0">
                <a:latin typeface="Palatino Linotype"/>
                <a:cs typeface="Palatino Linotype"/>
              </a:rPr>
              <a:t>w</a:t>
            </a:r>
            <a:r>
              <a:rPr sz="2550" i="1" spc="60" baseline="-19607" dirty="0">
                <a:latin typeface="Palatino Linotype"/>
                <a:cs typeface="Palatino Linotype"/>
              </a:rPr>
              <a:t> </a:t>
            </a:r>
            <a:r>
              <a:rPr sz="3600" spc="-7" baseline="-2314" dirty="0">
                <a:latin typeface="Arial"/>
                <a:cs typeface="Arial"/>
              </a:rPr>
              <a:t>to</a:t>
            </a:r>
            <a:endParaRPr sz="3600" baseline="-2314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56558" y="633270"/>
            <a:ext cx="1574800" cy="1600200"/>
            <a:chOff x="6956558" y="633270"/>
            <a:chExt cx="1574800" cy="1600200"/>
          </a:xfrm>
        </p:grpSpPr>
        <p:sp>
          <p:nvSpPr>
            <p:cNvPr id="7" name="object 7"/>
            <p:cNvSpPr/>
            <p:nvPr/>
          </p:nvSpPr>
          <p:spPr>
            <a:xfrm>
              <a:off x="6956558" y="633270"/>
              <a:ext cx="1574800" cy="1600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10466" y="671370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5566" y="178303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0"/>
                  </a:moveTo>
                  <a:lnTo>
                    <a:pt x="381000" y="0"/>
                  </a:lnTo>
                  <a:lnTo>
                    <a:pt x="381000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635231" y="3632988"/>
            <a:ext cx="3556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-70" dirty="0">
                <a:latin typeface="Lucida Sans Unicode"/>
                <a:cs typeface="Lucida Sans Unicode"/>
              </a:rPr>
              <a:t>(</a:t>
            </a:r>
            <a:r>
              <a:rPr sz="2400" i="1" spc="-70" dirty="0">
                <a:latin typeface="Palatino Linotype"/>
                <a:cs typeface="Palatino Linotype"/>
              </a:rPr>
              <a:t>n</a:t>
            </a:r>
            <a:r>
              <a:rPr sz="2550" i="1" spc="-104" baseline="-19607" dirty="0">
                <a:latin typeface="Palatino Linotype"/>
                <a:cs typeface="Palatino Linotype"/>
              </a:rPr>
              <a:t>h </a:t>
            </a:r>
            <a:r>
              <a:rPr sz="2400" spc="-265" dirty="0">
                <a:latin typeface="Lucida Sans Unicode"/>
                <a:cs typeface="Lucida Sans Unicode"/>
              </a:rPr>
              <a:t>− </a:t>
            </a:r>
            <a:r>
              <a:rPr sz="2400" i="1" spc="-45" dirty="0">
                <a:latin typeface="Palatino Linotype"/>
                <a:cs typeface="Palatino Linotype"/>
              </a:rPr>
              <a:t>k</a:t>
            </a:r>
            <a:r>
              <a:rPr sz="2550" i="1" spc="-67" baseline="-19607" dirty="0">
                <a:latin typeface="Palatino Linotype"/>
                <a:cs typeface="Palatino Linotype"/>
              </a:rPr>
              <a:t>h </a:t>
            </a:r>
            <a:r>
              <a:rPr sz="2400" spc="-265" dirty="0">
                <a:latin typeface="Lucida Sans Unicode"/>
                <a:cs typeface="Lucida Sans Unicode"/>
              </a:rPr>
              <a:t>+ </a:t>
            </a:r>
            <a:r>
              <a:rPr sz="2400" spc="-150" dirty="0">
                <a:latin typeface="Lucida Sans Unicode"/>
                <a:cs typeface="Lucida Sans Unicode"/>
              </a:rPr>
              <a:t>1) </a:t>
            </a:r>
            <a:r>
              <a:rPr sz="2400" spc="-375" dirty="0">
                <a:latin typeface="Lucida Sans Unicode"/>
                <a:cs typeface="Lucida Sans Unicode"/>
              </a:rPr>
              <a:t>× </a:t>
            </a:r>
            <a:r>
              <a:rPr sz="2400" spc="-75" dirty="0">
                <a:latin typeface="Lucida Sans Unicode"/>
                <a:cs typeface="Lucida Sans Unicode"/>
              </a:rPr>
              <a:t>(</a:t>
            </a:r>
            <a:r>
              <a:rPr sz="2400" i="1" spc="-75" dirty="0">
                <a:latin typeface="Palatino Linotype"/>
                <a:cs typeface="Palatino Linotype"/>
              </a:rPr>
              <a:t>n</a:t>
            </a:r>
            <a:r>
              <a:rPr sz="2550" i="1" spc="-112" baseline="-19607" dirty="0">
                <a:latin typeface="Palatino Linotype"/>
                <a:cs typeface="Palatino Linotype"/>
              </a:rPr>
              <a:t>w </a:t>
            </a:r>
            <a:r>
              <a:rPr sz="2400" spc="-265" dirty="0">
                <a:latin typeface="Lucida Sans Unicode"/>
                <a:cs typeface="Lucida Sans Unicode"/>
              </a:rPr>
              <a:t>− </a:t>
            </a:r>
            <a:r>
              <a:rPr sz="2400" i="1" spc="-40" dirty="0">
                <a:latin typeface="Palatino Linotype"/>
                <a:cs typeface="Palatino Linotype"/>
              </a:rPr>
              <a:t>k</a:t>
            </a:r>
            <a:r>
              <a:rPr sz="2550" i="1" spc="-60" baseline="-19607" dirty="0">
                <a:latin typeface="Palatino Linotype"/>
                <a:cs typeface="Palatino Linotype"/>
              </a:rPr>
              <a:t>w </a:t>
            </a:r>
            <a:r>
              <a:rPr sz="2400" spc="-265" dirty="0">
                <a:latin typeface="Lucida Sans Unicode"/>
                <a:cs typeface="Lucida Sans Unicode"/>
              </a:rPr>
              <a:t>+</a:t>
            </a:r>
            <a:r>
              <a:rPr sz="2400" spc="-165" dirty="0">
                <a:latin typeface="Lucida Sans Unicode"/>
                <a:cs typeface="Lucida Sans Unicode"/>
              </a:rPr>
              <a:t> </a:t>
            </a:r>
            <a:r>
              <a:rPr sz="2400" spc="-150" dirty="0">
                <a:latin typeface="Lucida Sans Unicode"/>
                <a:cs typeface="Lucida Sans Unicode"/>
              </a:rPr>
              <a:t>1)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00816" y="2382699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0816" y="2834543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87000" y="2382699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87000" y="2827460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00816" y="3286387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7884" y="3657091"/>
            <a:ext cx="272149" cy="2765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073183" y="2382699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3183" y="2827460"/>
            <a:ext cx="292100" cy="27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114300"/>
            <a:ext cx="1428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Arial"/>
                <a:cs typeface="Arial"/>
              </a:rPr>
              <a:t>Pa</a:t>
            </a:r>
            <a:r>
              <a:rPr sz="2800" b="1" spc="-5" dirty="0">
                <a:latin typeface="Arial"/>
                <a:cs typeface="Arial"/>
              </a:rPr>
              <a:t>ddin</a:t>
            </a:r>
            <a:r>
              <a:rPr sz="2800" b="1" dirty="0"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56178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Padding adds </a:t>
            </a:r>
            <a:r>
              <a:rPr sz="2400" spc="-5" dirty="0">
                <a:latin typeface="Arial"/>
                <a:cs typeface="Arial"/>
              </a:rPr>
              <a:t>rows/columns </a:t>
            </a:r>
            <a:r>
              <a:rPr sz="2400" dirty="0">
                <a:latin typeface="Arial"/>
                <a:cs typeface="Arial"/>
              </a:rPr>
              <a:t>around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6399" y="1477468"/>
            <a:ext cx="5657611" cy="23778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54485" y="177800"/>
            <a:ext cx="2989514" cy="3426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00" y="4201231"/>
            <a:ext cx="4591050" cy="35779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802640" algn="ctr">
              <a:lnSpc>
                <a:spcPct val="100000"/>
              </a:lnSpc>
              <a:spcBef>
                <a:spcPts val="150"/>
              </a:spcBef>
            </a:pP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</a:t>
            </a:r>
            <a:r>
              <a:rPr sz="2200" spc="-295" dirty="0">
                <a:latin typeface="Lucida Sans Unicode"/>
                <a:cs typeface="Lucida Sans Unicode"/>
              </a:rPr>
              <a:t>3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80" dirty="0">
                <a:latin typeface="Lucida Sans Unicode"/>
                <a:cs typeface="Lucida Sans Unicode"/>
              </a:rPr>
              <a:t> </a:t>
            </a:r>
            <a:r>
              <a:rPr sz="2200" spc="-295" dirty="0">
                <a:latin typeface="Lucida Sans Unicode"/>
                <a:cs typeface="Lucida Sans Unicode"/>
              </a:rPr>
              <a:t>0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4281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Pa</a:t>
            </a:r>
            <a:r>
              <a:rPr sz="2800" spc="-5" dirty="0"/>
              <a:t>ddin</a:t>
            </a:r>
            <a:r>
              <a:rPr sz="2800" dirty="0"/>
              <a:t>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34556"/>
            <a:ext cx="8361639" cy="1926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8120" y="3938855"/>
            <a:ext cx="7848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size of output is same as input – “same” Convolution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size of output is smaller than output – “valid”  Convolution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28600" y="2829148"/>
                <a:ext cx="8763000" cy="1425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Assuming that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is odd here, we will pad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rows on both sides of the height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alt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total rows and </a:t>
                </a:r>
                <a:r>
                  <a:rPr kumimoji="0" lang="en-US" altLang="en-US" sz="20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columsn</a:t>
                </a:r>
                <a:r>
                  <a:rPr kumimoji="0" lang="en-US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added</a:t>
                </a:r>
                <a:r>
                  <a:rPr kumimoji="0" lang="en-US" altLang="en-US" sz="2000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(combined – considering both sides)</a:t>
                </a: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</a:pPr>
                <a:endPara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829148"/>
                <a:ext cx="8763000" cy="1425903"/>
              </a:xfrm>
              <a:prstGeom prst="rect">
                <a:avLst/>
              </a:prstGeom>
              <a:blipFill>
                <a:blip r:embed="rId3"/>
                <a:stretch>
                  <a:fillRect l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7218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Flashback </a:t>
            </a:r>
            <a:r>
              <a:rPr sz="2800" dirty="0"/>
              <a:t>- </a:t>
            </a:r>
            <a:r>
              <a:rPr sz="2800" spc="-5" dirty="0"/>
              <a:t>Network with one hidden</a:t>
            </a:r>
            <a:r>
              <a:rPr sz="2800" dirty="0"/>
              <a:t> </a:t>
            </a:r>
            <a:r>
              <a:rPr sz="2800" spc="-5" dirty="0"/>
              <a:t>layer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648200" y="1123950"/>
            <a:ext cx="3967040" cy="2266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77000" y="3752850"/>
            <a:ext cx="1965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Times New Roman"/>
                <a:cs typeface="Times New Roman"/>
              </a:rPr>
              <a:t>h </a:t>
            </a:r>
            <a:r>
              <a:rPr sz="2400" spc="-265" dirty="0">
                <a:latin typeface="Lucida Sans Unicode"/>
                <a:cs typeface="Lucida Sans Unicode"/>
              </a:rPr>
              <a:t>= </a:t>
            </a:r>
            <a:r>
              <a:rPr sz="2400" i="1" spc="-254" dirty="0">
                <a:latin typeface="Arial"/>
                <a:cs typeface="Arial"/>
              </a:rPr>
              <a:t>σ </a:t>
            </a:r>
            <a:r>
              <a:rPr sz="2400" spc="5" dirty="0">
                <a:latin typeface="Lucida Sans Unicode"/>
                <a:cs typeface="Lucida Sans Unicode"/>
              </a:rPr>
              <a:t>(</a:t>
            </a:r>
            <a:r>
              <a:rPr sz="2400" b="1" spc="5" dirty="0">
                <a:latin typeface="Times New Roman"/>
                <a:cs typeface="Times New Roman"/>
              </a:rPr>
              <a:t>Wx </a:t>
            </a:r>
            <a:r>
              <a:rPr sz="2400" spc="-265" dirty="0">
                <a:latin typeface="Lucida Sans Unicode"/>
                <a:cs typeface="Lucida Sans Unicode"/>
              </a:rPr>
              <a:t>+</a:t>
            </a:r>
            <a:r>
              <a:rPr sz="2400" spc="-30" dirty="0">
                <a:latin typeface="Lucida Sans Unicode"/>
                <a:cs typeface="Lucida Sans Unicode"/>
              </a:rPr>
              <a:t> </a:t>
            </a:r>
            <a:r>
              <a:rPr sz="2400" b="1" spc="5" dirty="0">
                <a:latin typeface="Times New Roman"/>
                <a:cs typeface="Times New Roman"/>
              </a:rPr>
              <a:t>b</a:t>
            </a:r>
            <a:r>
              <a:rPr sz="2400" spc="5" dirty="0"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895350"/>
            <a:ext cx="1370406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95" y="959485"/>
            <a:ext cx="1600133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5428" y="236314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 x 64 x 3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68028" y="2655884"/>
            <a:ext cx="164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1000 x 1000 x 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2550" y="3625264"/>
            <a:ext cx="5099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hidden layers has 1000 neurons. Parameters to estimate – 1000 *1000*3*1000=</a:t>
            </a:r>
            <a:r>
              <a:rPr lang="en-US" b="1" dirty="0"/>
              <a:t>3 Billion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742950"/>
            <a:ext cx="3959717" cy="3581400"/>
          </a:xfrm>
          <a:prstGeom prst="rect">
            <a:avLst/>
          </a:prstGeom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454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Full </a:t>
            </a:r>
            <a:r>
              <a:rPr sz="2800" dirty="0"/>
              <a:t>Pa</a:t>
            </a:r>
            <a:r>
              <a:rPr sz="2800" spc="-5" dirty="0"/>
              <a:t>ddin</a:t>
            </a:r>
            <a:r>
              <a:rPr sz="2800" dirty="0"/>
              <a:t>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2763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this setting every possible partial or complete superimposition of the kernel on the input feature map is taken into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Size of output will be greater than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Rarely used in practice.</a:t>
            </a:r>
          </a:p>
        </p:txBody>
      </p:sp>
    </p:spTree>
    <p:extLst>
      <p:ext uri="{BB962C8B-B14F-4D97-AF65-F5344CB8AC3E}">
        <p14:creationId xmlns:p14="http://schemas.microsoft.com/office/powerpoint/2010/main" val="171964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033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Str</a:t>
            </a:r>
            <a:r>
              <a:rPr sz="2800" spc="-5" dirty="0"/>
              <a:t>id</a:t>
            </a:r>
            <a:r>
              <a:rPr sz="2800" dirty="0"/>
              <a:t>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949960"/>
            <a:ext cx="8010525" cy="16764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Padding reduces shape linearly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#layers</a:t>
            </a:r>
            <a:endParaRPr sz="2400">
              <a:latin typeface="Arial"/>
              <a:cs typeface="Arial"/>
            </a:endParaRPr>
          </a:p>
          <a:p>
            <a:pPr marL="812800" marR="5080" lvl="1" indent="-342900">
              <a:lnSpc>
                <a:spcPts val="2800"/>
              </a:lnSpc>
              <a:spcBef>
                <a:spcPts val="68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Given </a:t>
            </a:r>
            <a:r>
              <a:rPr sz="2400" dirty="0">
                <a:latin typeface="Arial"/>
                <a:cs typeface="Arial"/>
              </a:rPr>
              <a:t>a 224 x 224 input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a 5 x 5 kernel, needs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44  layers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reduce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shape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4 x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39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Requires a large amount of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computation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53864" y="2975606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53864" y="3387200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3864" y="3798795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53864" y="4210390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65459" y="2967553"/>
            <a:ext cx="292099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65459" y="3379148"/>
            <a:ext cx="292099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65459" y="3790743"/>
            <a:ext cx="292099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5459" y="4202338"/>
            <a:ext cx="292099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718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718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718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718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909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909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09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909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100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100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100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100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64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164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164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164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228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228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2228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228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292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292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292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292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610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610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610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10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674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674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674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674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73859" y="296755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73859" y="337914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73859" y="3790743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3859" y="4202338"/>
            <a:ext cx="292100" cy="27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7659" y="2816595"/>
            <a:ext cx="1790700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86659" y="3565895"/>
            <a:ext cx="292100" cy="29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033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Str</a:t>
            </a:r>
            <a:r>
              <a:rPr sz="2800" spc="-5" dirty="0"/>
              <a:t>id</a:t>
            </a:r>
            <a:r>
              <a:rPr sz="2800" dirty="0"/>
              <a:t>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5400675" cy="972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the #rows/#columns </a:t>
            </a:r>
            <a:r>
              <a:rPr sz="2400" dirty="0">
                <a:latin typeface="Arial"/>
                <a:cs typeface="Arial"/>
              </a:rPr>
              <a:t>per slide</a:t>
            </a:r>
            <a:endParaRPr sz="2400">
              <a:latin typeface="Arial"/>
              <a:cs typeface="Arial"/>
            </a:endParaRPr>
          </a:p>
          <a:p>
            <a:pPr marL="571500">
              <a:lnSpc>
                <a:spcPct val="100000"/>
              </a:lnSpc>
              <a:spcBef>
                <a:spcPts val="242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Strides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of 3 and 2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for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height and</a:t>
            </a:r>
            <a:r>
              <a:rPr sz="1800" spc="-2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width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7580" y="2030998"/>
            <a:ext cx="4205856" cy="20284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47669" y="421569"/>
            <a:ext cx="2934581" cy="28652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600" y="4152405"/>
            <a:ext cx="4065904" cy="57195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974090">
              <a:lnSpc>
                <a:spcPct val="100000"/>
              </a:lnSpc>
              <a:spcBef>
                <a:spcPts val="140"/>
              </a:spcBef>
            </a:pP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1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1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2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2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3</a:t>
            </a:r>
            <a:r>
              <a:rPr sz="1800" spc="-150" dirty="0">
                <a:solidFill>
                  <a:srgbClr val="474746"/>
                </a:solidFill>
                <a:latin typeface="Lucida Sans Unicode"/>
                <a:cs typeface="Lucida Sans Unicode"/>
              </a:rPr>
              <a:t>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=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8</a:t>
            </a:r>
            <a:endParaRPr sz="1800" dirty="0">
              <a:latin typeface="Lucida Sans Unicode"/>
              <a:cs typeface="Lucida Sans Unicode"/>
            </a:endParaRPr>
          </a:p>
          <a:p>
            <a:pPr marL="974090">
              <a:lnSpc>
                <a:spcPct val="100000"/>
              </a:lnSpc>
              <a:spcBef>
                <a:spcPts val="45"/>
              </a:spcBef>
            </a:pP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6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1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2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+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0 </a:t>
            </a:r>
            <a:r>
              <a:rPr sz="1800" spc="-280" dirty="0">
                <a:solidFill>
                  <a:srgbClr val="474746"/>
                </a:solidFill>
                <a:latin typeface="Lucida Sans Unicode"/>
                <a:cs typeface="Lucida Sans Unicode"/>
              </a:rPr>
              <a:t>× 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3</a:t>
            </a:r>
            <a:r>
              <a:rPr sz="1800" spc="-150" dirty="0">
                <a:solidFill>
                  <a:srgbClr val="474746"/>
                </a:solidFill>
                <a:latin typeface="Lucida Sans Unicode"/>
                <a:cs typeface="Lucida Sans Unicode"/>
              </a:rPr>
              <a:t> </a:t>
            </a:r>
            <a:r>
              <a:rPr sz="1800" spc="-200" dirty="0">
                <a:solidFill>
                  <a:srgbClr val="474746"/>
                </a:solidFill>
                <a:latin typeface="Lucida Sans Unicode"/>
                <a:cs typeface="Lucida Sans Unicode"/>
              </a:rPr>
              <a:t>= </a:t>
            </a:r>
            <a:r>
              <a:rPr sz="1800" spc="-240" dirty="0">
                <a:solidFill>
                  <a:srgbClr val="474746"/>
                </a:solidFill>
                <a:latin typeface="Lucida Sans Unicode"/>
                <a:cs typeface="Lucida Sans Unicode"/>
              </a:rPr>
              <a:t>6</a:t>
            </a:r>
            <a:endParaRPr sz="1800" dirty="0">
              <a:latin typeface="Lucida Sans Unicode"/>
              <a:cs typeface="Lucida Sans Unicode"/>
            </a:endParaRPr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0337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Str</a:t>
            </a:r>
            <a:r>
              <a:rPr sz="2800" spc="-5" dirty="0"/>
              <a:t>id</a:t>
            </a:r>
            <a:r>
              <a:rPr sz="2800" dirty="0"/>
              <a:t>e</a:t>
            </a:r>
            <a:endParaRPr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42950"/>
            <a:ext cx="7616248" cy="3793754"/>
          </a:xfrm>
          <a:prstGeom prst="rect">
            <a:avLst/>
          </a:prstGeom>
        </p:spPr>
      </p:pic>
      <p:sp>
        <p:nvSpPr>
          <p:cNvPr id="9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438150"/>
            <a:ext cx="7936865" cy="369332"/>
          </a:xfrm>
        </p:spPr>
        <p:txBody>
          <a:bodyPr/>
          <a:lstStyle/>
          <a:p>
            <a:r>
              <a:rPr lang="en-US" dirty="0"/>
              <a:t>Padding Code </a:t>
            </a:r>
            <a:r>
              <a:rPr lang="en-US" dirty="0" err="1"/>
              <a:t>PyTorch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3950"/>
            <a:ext cx="6324600" cy="33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7386" y="1657350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86" y="1657350"/>
                <a:ext cx="4114800" cy="369332"/>
              </a:xfrm>
              <a:prstGeom prst="rect">
                <a:avLst/>
              </a:prstGeom>
              <a:blipFill>
                <a:blip r:embed="rId3"/>
                <a:stretch>
                  <a:fillRect l="-133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77386" y="1962150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 that here 1 row and  column is padded on either side, so a total of 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04" y="2724150"/>
            <a:ext cx="6934200" cy="3307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7630" y="2952750"/>
                <a:ext cx="411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30" y="2952750"/>
                <a:ext cx="4114800" cy="369332"/>
              </a:xfrm>
              <a:prstGeom prst="rect">
                <a:avLst/>
              </a:prstGeom>
              <a:blipFill>
                <a:blip r:embed="rId5"/>
                <a:stretch>
                  <a:fillRect l="-13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23" y="3714750"/>
            <a:ext cx="7410450" cy="4088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386" y="4270796"/>
            <a:ext cx="8346031" cy="33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1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361950"/>
            <a:ext cx="72180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/>
              <a:t>Solution - Convolutional Neural Network</a:t>
            </a:r>
            <a:endParaRPr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76350"/>
            <a:ext cx="647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Images exhibit rich structure that can be exploited by humans and machine learning models alike.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Convolutional neural networks (CNNs) are one creative way that machine learning has embraced for exploiting some of the known structure in natural images.</a:t>
            </a:r>
          </a:p>
        </p:txBody>
      </p:sp>
    </p:spTree>
    <p:extLst>
      <p:ext uri="{BB962C8B-B14F-4D97-AF65-F5344CB8AC3E}">
        <p14:creationId xmlns:p14="http://schemas.microsoft.com/office/powerpoint/2010/main" val="327699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04800" y="742950"/>
            <a:ext cx="7086600" cy="350608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60"/>
              </a:spcBef>
              <a:tabLst>
                <a:tab pos="253365" algn="l"/>
                <a:tab pos="254000" algn="l"/>
              </a:tabLst>
            </a:pPr>
            <a:r>
              <a:rPr sz="2400" spc="-90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ransla</a:t>
            </a:r>
            <a:r>
              <a:rPr sz="2400" spc="-5" dirty="0">
                <a:latin typeface="Arial"/>
                <a:cs typeface="Arial"/>
              </a:rPr>
              <a:t>t</a:t>
            </a:r>
            <a:r>
              <a:rPr sz="2400" dirty="0">
                <a:latin typeface="Arial"/>
                <a:cs typeface="Arial"/>
              </a:rPr>
              <a:t>ion  </a:t>
            </a:r>
            <a:r>
              <a:rPr sz="2400" spc="-5" dirty="0">
                <a:latin typeface="Arial"/>
                <a:cs typeface="Arial"/>
              </a:rPr>
              <a:t>Invariance</a:t>
            </a:r>
            <a:endParaRPr lang="en-US" sz="2400" spc="-5" dirty="0">
              <a:latin typeface="Arial"/>
              <a:cs typeface="Arial"/>
            </a:endParaRPr>
          </a:p>
          <a:p>
            <a:pPr marR="5080">
              <a:tabLst>
                <a:tab pos="253365" algn="l"/>
                <a:tab pos="254000" algn="l"/>
              </a:tabLst>
            </a:pPr>
            <a:r>
              <a:rPr lang="en-US" dirty="0"/>
              <a:t>In the earliest layers, our network should respond </a:t>
            </a:r>
          </a:p>
          <a:p>
            <a:pPr marR="5080">
              <a:tabLst>
                <a:tab pos="253365" algn="l"/>
                <a:tab pos="254000" algn="l"/>
              </a:tabLst>
            </a:pPr>
            <a:r>
              <a:rPr lang="en-US" dirty="0"/>
              <a:t>similarly to the same patch, regardless of where it </a:t>
            </a:r>
          </a:p>
          <a:p>
            <a:pPr marR="5080">
              <a:tabLst>
                <a:tab pos="253365" algn="l"/>
                <a:tab pos="254000" algn="l"/>
              </a:tabLst>
            </a:pPr>
            <a:r>
              <a:rPr lang="en-US" dirty="0"/>
              <a:t>appears in the image. </a:t>
            </a:r>
          </a:p>
          <a:p>
            <a:pPr marL="12700" marR="5080">
              <a:lnSpc>
                <a:spcPts val="2800"/>
              </a:lnSpc>
              <a:spcBef>
                <a:spcPts val="260"/>
              </a:spcBef>
              <a:tabLst>
                <a:tab pos="253365" algn="l"/>
                <a:tab pos="254000" algn="l"/>
              </a:tabLst>
            </a:pPr>
            <a:endParaRPr lang="en-US" sz="2400" spc="-5" dirty="0">
              <a:latin typeface="Arial"/>
              <a:cs typeface="Arial"/>
            </a:endParaRPr>
          </a:p>
          <a:p>
            <a:pPr marL="12700" marR="5080">
              <a:lnSpc>
                <a:spcPts val="2800"/>
              </a:lnSpc>
              <a:spcBef>
                <a:spcPts val="260"/>
              </a:spcBef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Locality</a:t>
            </a:r>
            <a:endParaRPr lang="en-US" sz="2400" spc="-5" dirty="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40"/>
              </a:spcBef>
              <a:buChar char="•"/>
              <a:tabLst>
                <a:tab pos="253365" algn="l"/>
                <a:tab pos="254000" algn="l"/>
              </a:tabLst>
            </a:pPr>
            <a:r>
              <a:rPr lang="en-US" dirty="0"/>
              <a:t>The earliest layers of the network should focus on local regions, without regard for the contents of the image in distant regions. This is the </a:t>
            </a:r>
            <a:r>
              <a:rPr lang="en-US" i="1" dirty="0"/>
              <a:t>locality</a:t>
            </a:r>
            <a:r>
              <a:rPr lang="en-US" dirty="0"/>
              <a:t> principle. </a:t>
            </a:r>
          </a:p>
          <a:p>
            <a:pPr marL="254000" indent="-241300">
              <a:lnSpc>
                <a:spcPct val="100000"/>
              </a:lnSpc>
              <a:spcBef>
                <a:spcPts val="440"/>
              </a:spcBef>
              <a:buChar char="•"/>
              <a:tabLst>
                <a:tab pos="253365" algn="l"/>
                <a:tab pos="254000" algn="l"/>
              </a:tabLst>
            </a:pPr>
            <a:r>
              <a:rPr lang="en-US" dirty="0"/>
              <a:t>Eventually, these local representations can be aggregated to make predictions at the whole image level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38400" y="133350"/>
            <a:ext cx="25088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/>
              <a:t>Two</a:t>
            </a:r>
            <a:r>
              <a:rPr sz="2800" spc="-60" dirty="0"/>
              <a:t> </a:t>
            </a:r>
            <a:r>
              <a:rPr sz="2800" spc="-5" dirty="0"/>
              <a:t>Principles</a:t>
            </a:r>
            <a:endParaRPr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33350"/>
            <a:ext cx="3234932" cy="24371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285750"/>
            <a:ext cx="746379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="1" spc="-5" dirty="0">
                <a:latin typeface="Arial"/>
                <a:cs typeface="Arial"/>
              </a:rPr>
              <a:t>Translational Invariance - importance</a:t>
            </a:r>
            <a:endParaRPr sz="325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47749"/>
            <a:ext cx="6934200" cy="28527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000" y="4552950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 http://cs231n.stanford.edu/slides/2018/cs231n_2018_lecture02.pdf</a:t>
            </a:r>
          </a:p>
        </p:txBody>
      </p:sp>
    </p:spTree>
    <p:extLst>
      <p:ext uri="{BB962C8B-B14F-4D97-AF65-F5344CB8AC3E}">
        <p14:creationId xmlns:p14="http://schemas.microsoft.com/office/powerpoint/2010/main" val="301656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7007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</a:t>
            </a:r>
            <a:r>
              <a:rPr sz="2800" spc="-5" dirty="0"/>
              <a:t>Cross</a:t>
            </a:r>
            <a:r>
              <a:rPr sz="2800" spc="-45" dirty="0"/>
              <a:t> </a:t>
            </a:r>
            <a:r>
              <a:rPr sz="2800" spc="-5" dirty="0"/>
              <a:t>Correlation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64478" y="824054"/>
            <a:ext cx="5227283" cy="2119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76504" y="1095191"/>
            <a:ext cx="2764242" cy="2953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19900" y="4216400"/>
            <a:ext cx="1468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(vdumoulin@</a:t>
            </a:r>
            <a:r>
              <a:rPr sz="1200" spc="-8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Github)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0639" y="3116881"/>
            <a:ext cx="3997960" cy="15113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3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19,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5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25,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200" spc="-295" dirty="0">
                <a:latin typeface="Lucida Sans Unicode"/>
                <a:cs typeface="Lucida Sans Unicode"/>
              </a:rPr>
              <a:t>3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6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7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37,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5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7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8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43.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9" name="object 14"/>
          <p:cNvSpPr txBox="1">
            <a:spLocks/>
          </p:cNvSpPr>
          <p:nvPr/>
        </p:nvSpPr>
        <p:spPr>
          <a:xfrm>
            <a:off x="228600" y="4843936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7007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</a:t>
            </a:r>
            <a:r>
              <a:rPr sz="2800" spc="-5" dirty="0"/>
              <a:t>Cross</a:t>
            </a:r>
            <a:r>
              <a:rPr sz="2800" spc="-45" dirty="0"/>
              <a:t> </a:t>
            </a:r>
            <a:r>
              <a:rPr sz="2800" spc="-5" dirty="0"/>
              <a:t>Correlation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64478" y="824054"/>
            <a:ext cx="5227283" cy="2119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76504" y="1095191"/>
            <a:ext cx="2764242" cy="2953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19900" y="4216400"/>
            <a:ext cx="1468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(vdumoulin@</a:t>
            </a:r>
            <a:r>
              <a:rPr sz="1200" spc="-8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474746"/>
                </a:solidFill>
                <a:latin typeface="Arial"/>
                <a:cs typeface="Arial"/>
              </a:rPr>
              <a:t>Github)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3105150"/>
            <a:ext cx="3997960" cy="151130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3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19,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5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25,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200" spc="-295" dirty="0">
                <a:latin typeface="Lucida Sans Unicode"/>
                <a:cs typeface="Lucida Sans Unicode"/>
              </a:rPr>
              <a:t>3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6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7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37,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2200" spc="-295" dirty="0">
                <a:latin typeface="Lucida Sans Unicode"/>
                <a:cs typeface="Lucida Sans Unicode"/>
              </a:rPr>
              <a:t>4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0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5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1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7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2 </a:t>
            </a:r>
            <a:r>
              <a:rPr sz="2200" spc="-245" dirty="0">
                <a:latin typeface="Lucida Sans Unicode"/>
                <a:cs typeface="Lucida Sans Unicode"/>
              </a:rPr>
              <a:t>+ </a:t>
            </a:r>
            <a:r>
              <a:rPr sz="2200" spc="-295" dirty="0">
                <a:latin typeface="Lucida Sans Unicode"/>
                <a:cs typeface="Lucida Sans Unicode"/>
              </a:rPr>
              <a:t>8 </a:t>
            </a:r>
            <a:r>
              <a:rPr sz="2200" spc="-345" dirty="0">
                <a:latin typeface="Lucida Sans Unicode"/>
                <a:cs typeface="Lucida Sans Unicode"/>
              </a:rPr>
              <a:t>×  </a:t>
            </a:r>
            <a:r>
              <a:rPr sz="2200" spc="-295" dirty="0">
                <a:latin typeface="Lucida Sans Unicode"/>
                <a:cs typeface="Lucida Sans Unicode"/>
              </a:rPr>
              <a:t>3 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475" dirty="0">
                <a:latin typeface="Lucida Sans Unicode"/>
                <a:cs typeface="Lucida Sans Unicode"/>
              </a:rPr>
              <a:t> </a:t>
            </a:r>
            <a:r>
              <a:rPr sz="2200" spc="-245" dirty="0">
                <a:latin typeface="Lucida Sans Unicode"/>
                <a:cs typeface="Lucida Sans Unicode"/>
              </a:rPr>
              <a:t>43.</a:t>
            </a:r>
            <a:endParaRPr sz="2200" dirty="0">
              <a:latin typeface="Lucida Sans Unicode"/>
              <a:cs typeface="Lucida Sans Unicode"/>
            </a:endParaRPr>
          </a:p>
        </p:txBody>
      </p:sp>
      <p:sp>
        <p:nvSpPr>
          <p:cNvPr id="9" name="object 14"/>
          <p:cNvSpPr txBox="1">
            <a:spLocks/>
          </p:cNvSpPr>
          <p:nvPr/>
        </p:nvSpPr>
        <p:spPr>
          <a:xfrm>
            <a:off x="228600" y="4843936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895350"/>
            <a:ext cx="5227283" cy="1568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818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</a:t>
            </a:r>
            <a:r>
              <a:rPr sz="2800" spc="-5" dirty="0"/>
              <a:t>Convolution</a:t>
            </a:r>
            <a:r>
              <a:rPr sz="2800" spc="-60" dirty="0"/>
              <a:t> </a:t>
            </a:r>
            <a:r>
              <a:rPr sz="2800" spc="-5" dirty="0"/>
              <a:t>Layer</a:t>
            </a:r>
            <a:endParaRPr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2000" y="2800350"/>
                <a:ext cx="60198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Dimensionality of input matrix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Dimensionality of kernel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b: Scaler bias</a:t>
                </a:r>
              </a:p>
              <a:p>
                <a:r>
                  <a:rPr lang="en-US" dirty="0"/>
                  <a:t>Dimensionality of output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800350"/>
                <a:ext cx="6019800" cy="1754326"/>
              </a:xfrm>
              <a:prstGeom prst="rect">
                <a:avLst/>
              </a:prstGeom>
              <a:blipFill>
                <a:blip r:embed="rId3"/>
                <a:stretch>
                  <a:fillRect l="-810" t="-1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/>
          <p:cNvSpPr txBox="1">
            <a:spLocks noGrp="1"/>
          </p:cNvSpPr>
          <p:nvPr>
            <p:ph type="title"/>
          </p:nvPr>
        </p:nvSpPr>
        <p:spPr>
          <a:xfrm>
            <a:off x="478885" y="361950"/>
            <a:ext cx="8178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/>
              <a:t>Edge Detection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09750"/>
            <a:ext cx="3281053" cy="1447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989766"/>
            <a:ext cx="2248814" cy="253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572782"/>
            <a:ext cx="1371599" cy="313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46" y="989766"/>
            <a:ext cx="1752600" cy="386505"/>
          </a:xfrm>
          <a:prstGeom prst="rect">
            <a:avLst/>
          </a:prstGeom>
        </p:spPr>
      </p:pic>
      <p:pic>
        <p:nvPicPr>
          <p:cNvPr id="2" name="Picture 7">
            <a:extLst>
              <a:ext uri="{FF2B5EF4-FFF2-40B4-BE49-F238E27FC236}">
                <a16:creationId xmlns:a16="http://schemas.microsoft.com/office/drawing/2014/main" id="{1C78CE90-401F-47BF-9023-8D1C48D62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410" y="2017712"/>
            <a:ext cx="4504037" cy="13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4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920</Words>
  <Application>Microsoft Office PowerPoint</Application>
  <PresentationFormat>On-screen Show (16:9)</PresentationFormat>
  <Paragraphs>108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Lucida Sans Unicode</vt:lpstr>
      <vt:lpstr>Palatino Linotype</vt:lpstr>
      <vt:lpstr>Times New Roman</vt:lpstr>
      <vt:lpstr>Office Theme</vt:lpstr>
      <vt:lpstr>Convolution Neural Network </vt:lpstr>
      <vt:lpstr>Flashback - Network with one hidden layer</vt:lpstr>
      <vt:lpstr>Solution - Convolutional Neural Network</vt:lpstr>
      <vt:lpstr>Two Principles</vt:lpstr>
      <vt:lpstr>PowerPoint Presentation</vt:lpstr>
      <vt:lpstr>2-D Cross Correlation</vt:lpstr>
      <vt:lpstr>2-D Cross Correlation</vt:lpstr>
      <vt:lpstr>2-D Convolution Layer</vt:lpstr>
      <vt:lpstr>Edge Detection</vt:lpstr>
      <vt:lpstr>Learning a Kernel</vt:lpstr>
      <vt:lpstr>More Edge Detection examples </vt:lpstr>
      <vt:lpstr>Examples</vt:lpstr>
      <vt:lpstr>Examples</vt:lpstr>
      <vt:lpstr>Examples</vt:lpstr>
      <vt:lpstr>1-D and 3-D Cross Correlations</vt:lpstr>
      <vt:lpstr>Padding and Stride</vt:lpstr>
      <vt:lpstr>Padding</vt:lpstr>
      <vt:lpstr>PowerPoint Presentation</vt:lpstr>
      <vt:lpstr>Padding</vt:lpstr>
      <vt:lpstr>Full Padding</vt:lpstr>
      <vt:lpstr>Stride</vt:lpstr>
      <vt:lpstr>Stride</vt:lpstr>
      <vt:lpstr>Stride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 </dc:title>
  <cp:lastModifiedBy>Harpreet Singh</cp:lastModifiedBy>
  <cp:revision>60</cp:revision>
  <cp:lastPrinted>2020-09-24T15:41:42Z</cp:lastPrinted>
  <dcterms:created xsi:type="dcterms:W3CDTF">2020-09-24T02:11:12Z</dcterms:created>
  <dcterms:modified xsi:type="dcterms:W3CDTF">2022-10-12T02:51:45Z</dcterms:modified>
</cp:coreProperties>
</file>